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431" r:id="rId4"/>
    <p:sldId id="398" r:id="rId5"/>
    <p:sldId id="400" r:id="rId6"/>
    <p:sldId id="401" r:id="rId7"/>
    <p:sldId id="402" r:id="rId8"/>
    <p:sldId id="403" r:id="rId9"/>
    <p:sldId id="432" r:id="rId10"/>
    <p:sldId id="404" r:id="rId11"/>
    <p:sldId id="405" r:id="rId12"/>
    <p:sldId id="406" r:id="rId13"/>
    <p:sldId id="407" r:id="rId14"/>
    <p:sldId id="408" r:id="rId15"/>
    <p:sldId id="433" r:id="rId16"/>
    <p:sldId id="409" r:id="rId17"/>
    <p:sldId id="410" r:id="rId18"/>
    <p:sldId id="316" r:id="rId19"/>
    <p:sldId id="396" r:id="rId20"/>
    <p:sldId id="317" r:id="rId21"/>
    <p:sldId id="318" r:id="rId22"/>
    <p:sldId id="434" r:id="rId23"/>
    <p:sldId id="323" r:id="rId24"/>
    <p:sldId id="411" r:id="rId25"/>
    <p:sldId id="412" r:id="rId26"/>
    <p:sldId id="413" r:id="rId27"/>
    <p:sldId id="414" r:id="rId28"/>
    <p:sldId id="435" r:id="rId29"/>
    <p:sldId id="415" r:id="rId30"/>
    <p:sldId id="416" r:id="rId31"/>
    <p:sldId id="417" r:id="rId32"/>
    <p:sldId id="418" r:id="rId33"/>
    <p:sldId id="325" r:id="rId34"/>
    <p:sldId id="326" r:id="rId35"/>
    <p:sldId id="329" r:id="rId36"/>
    <p:sldId id="335" r:id="rId37"/>
    <p:sldId id="397" r:id="rId38"/>
    <p:sldId id="334" r:id="rId39"/>
    <p:sldId id="419" r:id="rId40"/>
    <p:sldId id="420" r:id="rId41"/>
    <p:sldId id="421" r:id="rId42"/>
    <p:sldId id="422" r:id="rId43"/>
    <p:sldId id="423" r:id="rId44"/>
    <p:sldId id="424" r:id="rId45"/>
    <p:sldId id="425" r:id="rId46"/>
    <p:sldId id="426" r:id="rId47"/>
    <p:sldId id="427" r:id="rId48"/>
    <p:sldId id="428" r:id="rId49"/>
    <p:sldId id="429" r:id="rId50"/>
    <p:sldId id="436" r:id="rId51"/>
    <p:sldId id="338" r:id="rId52"/>
    <p:sldId id="339" r:id="rId53"/>
    <p:sldId id="337" r:id="rId54"/>
    <p:sldId id="287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 userDrawn="1">
          <p15:clr>
            <a:srgbClr val="A4A3A4"/>
          </p15:clr>
        </p15:guide>
        <p15:guide id="2" pos="388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77A9"/>
    <a:srgbClr val="658BBC"/>
    <a:srgbClr val="7E9FCC"/>
    <a:srgbClr val="5B6697"/>
    <a:srgbClr val="353C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0" y="180"/>
      </p:cViewPr>
      <p:guideLst>
        <p:guide orient="horz" pos="2141"/>
        <p:guide pos="388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9" d="100"/>
        <a:sy n="59" d="100"/>
      </p:scale>
      <p:origin x="0" y="0"/>
    </p:cViewPr>
  </p:sorter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gs" Target="tags/tag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9F5E49-92D3-45FC-8CDE-91A3B819E577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0810D-C1E2-434E-B2CA-8CC26F66BE82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04165"/>
            <a:ext cx="10515600" cy="533509"/>
          </a:xfrm>
        </p:spPr>
        <p:txBody>
          <a:bodyPr>
            <a:normAutofit/>
          </a:bodyPr>
          <a:lstStyle>
            <a:lvl1pPr algn="ctr">
              <a:defRPr sz="3200" b="1">
                <a:solidFill>
                  <a:srgbClr val="7E9FCC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2023/10/18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3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116938" y="2317641"/>
            <a:ext cx="10241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售后+服务+顾客需求分析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240760" y="3725682"/>
            <a:ext cx="73484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solidFill>
                  <a:schemeClr val="tx2"/>
                </a:solidFill>
              </a:rPr>
              <a:t>3-1  </a:t>
            </a:r>
            <a:r>
              <a:rPr lang="zh-CN" altLang="en-US" sz="2800">
                <a:solidFill>
                  <a:schemeClr val="tx2"/>
                </a:solidFill>
              </a:rPr>
              <a:t>做大做强小组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617595" y="4524375"/>
            <a:ext cx="63950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组长：赵志强</a:t>
            </a:r>
          </a:p>
          <a:p>
            <a:r>
              <a:rPr lang="zh-CN" altLang="en-US" sz="2400"/>
              <a:t>组员：任宇、左泽宇、向泽旭、文毅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49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49"/>
                            </p:stCondLst>
                            <p:childTnLst>
                              <p:par>
                                <p:cTn id="1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2" grpId="0"/>
      <p:bldP spid="2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审核售后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D5E4D2-53D5-42CC-A0BD-4824FC615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062" y="1111872"/>
            <a:ext cx="9708973" cy="48302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取消售后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28E781-60E6-4039-B24C-F5DA57161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9216"/>
            <a:ext cx="10280838" cy="46995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查询售后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810DDB-78BF-4CD9-A4E9-518F37BB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47886"/>
            <a:ext cx="10411259" cy="5555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应诉仲裁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F06670-A85A-4E3C-8C02-2DDE04E9E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32638"/>
            <a:ext cx="10210499" cy="5075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查询仲裁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2FA8103-C1A3-4CD3-A5E4-B1680B59B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54846"/>
            <a:ext cx="10515601" cy="5598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DA0A4-E572-4023-B697-556BF88B7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售后用例 </a:t>
            </a:r>
            <a:r>
              <a:rPr lang="en-US" altLang="zh-CN" dirty="0"/>
              <a:t>- </a:t>
            </a:r>
            <a:r>
              <a:rPr lang="zh-CN" altLang="en-US" dirty="0"/>
              <a:t>平台管理员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6933835-2E8C-442A-8216-333235427FB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907472" y="2028142"/>
            <a:ext cx="4377055" cy="256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7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en-US" altLang="zh-CN" dirty="0" err="1">
                <a:cs typeface="+mn-ea"/>
              </a:rPr>
              <a:t>平台管理员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售后仲裁</a:t>
            </a:r>
            <a:endParaRPr lang="en-US" altLang="zh-CN" dirty="0"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9C4F2D-F70E-4C5D-B2B8-394187EB7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03724"/>
            <a:ext cx="10124044" cy="54106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en-US" altLang="zh-CN" dirty="0" err="1">
                <a:cs typeface="+mn-ea"/>
              </a:rPr>
              <a:t>平台管理员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查询仲裁</a:t>
            </a:r>
            <a:endParaRPr lang="en-US" altLang="zh-CN" dirty="0"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77CE9E-F1E2-4B7F-BDAA-3B4D66E6B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47747"/>
            <a:ext cx="10762582" cy="49149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0705" y="304165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ea typeface="+mn-ea"/>
                <a:cs typeface="+mn-ea"/>
              </a:rPr>
              <a:t>业务流程图</a:t>
            </a:r>
            <a:r>
              <a:rPr lang="en-US" altLang="zh-CN" dirty="0">
                <a:ea typeface="+mn-ea"/>
                <a:cs typeface="+mn-ea"/>
              </a:rPr>
              <a:t> - </a:t>
            </a:r>
            <a:r>
              <a:rPr lang="zh-CN" altLang="en-US" dirty="0">
                <a:ea typeface="+mn-ea"/>
                <a:cs typeface="+mn-ea"/>
              </a:rPr>
              <a:t>售后服务流程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0B06BB-B24A-43D1-AF4C-260131E495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046" y="837674"/>
            <a:ext cx="7229790" cy="59533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0705" y="304165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>
                <a:ea typeface="+mn-ea"/>
                <a:cs typeface="+mn-ea"/>
              </a:rPr>
              <a:t>业务流程图</a:t>
            </a:r>
            <a:r>
              <a:rPr lang="en-US" altLang="zh-CN">
                <a:ea typeface="+mn-ea"/>
                <a:cs typeface="+mn-ea"/>
              </a:rPr>
              <a:t> - </a:t>
            </a:r>
            <a:r>
              <a:rPr lang="zh-CN" altLang="en-US">
                <a:ea typeface="+mn-ea"/>
                <a:cs typeface="+mn-ea"/>
              </a:rPr>
              <a:t>售后纠纷流程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8F8FB6-6411-4DE5-8F63-9FC885878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4985" y="998942"/>
            <a:ext cx="7239682" cy="57301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51542" y="1390309"/>
            <a:ext cx="2998315" cy="1138769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altLang="zh-CN" sz="6600">
                <a:solidFill>
                  <a:schemeClr val="tx2"/>
                </a:solidFill>
                <a:latin typeface="Impact" panose="020B0806030902050204" pitchFamily="34" charset="0"/>
              </a:rPr>
              <a:t>PART  01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9815" y="2347753"/>
            <a:ext cx="1461770" cy="85915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售后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841334" y="3278336"/>
            <a:ext cx="48187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after-sales </a:t>
            </a:r>
            <a:r>
              <a:rPr lang="en-US" altLang="zh-CN" sz="3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890589" y="3158420"/>
            <a:ext cx="47202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94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ea typeface="+mn-ea"/>
                <a:cs typeface="+mn-ea"/>
              </a:rPr>
              <a:t>售后领域模型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2011BB9-681C-401C-81E6-5E7F0A44A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39" y="925392"/>
            <a:ext cx="8283244" cy="56864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14635" y="1390309"/>
            <a:ext cx="3072130" cy="11360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altLang="zh-CN" sz="6600">
                <a:solidFill>
                  <a:schemeClr val="tx2"/>
                </a:solidFill>
                <a:latin typeface="Impact" panose="020B0806030902050204" pitchFamily="34" charset="0"/>
              </a:rPr>
              <a:t>PART  02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9815" y="2347753"/>
            <a:ext cx="1461770" cy="85915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1804" y="3278336"/>
            <a:ext cx="48187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 providers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890589" y="3158420"/>
            <a:ext cx="47202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94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E50758-BAB6-45ED-AAFD-6E4E0288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服务用例</a:t>
            </a:r>
            <a:r>
              <a:rPr lang="en-US" altLang="zh-CN" dirty="0"/>
              <a:t>-</a:t>
            </a:r>
            <a:r>
              <a:rPr lang="zh-CN" altLang="en-US" dirty="0"/>
              <a:t>服务商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C5EED-8E3B-4542-883F-23A464A3E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6876" y="1213075"/>
            <a:ext cx="4313345" cy="45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05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服务商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接收服务单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2C3715-6629-4DF4-B035-D0FB0DB7B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3046"/>
            <a:ext cx="7231045" cy="54607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服务商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撤销服务单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6534F0-7BF8-4197-B7CB-326D69CCE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10601"/>
            <a:ext cx="8574032" cy="48576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263770" y="526904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服务商 </a:t>
            </a:r>
            <a:r>
              <a:rPr lang="en-US" altLang="zh-CN" dirty="0">
                <a:cs typeface="+mn-ea"/>
              </a:rPr>
              <a:t>- </a:t>
            </a:r>
            <a:r>
              <a:rPr lang="zh-CN" altLang="en-US" dirty="0">
                <a:cs typeface="+mn-ea"/>
              </a:rPr>
              <a:t>完成服务单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B31F4-7EDE-44B0-A468-593EAA592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70" y="1359874"/>
            <a:ext cx="10515600" cy="48189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服务商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查看服务单详情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67D736-5DC6-4954-9758-E6B22EE79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1530"/>
            <a:ext cx="9237484" cy="42149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服务商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查询服务单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8D0DE7-CA2D-41B4-A41E-7B0931A0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96784"/>
            <a:ext cx="9719598" cy="5194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48FC96-97E4-4373-AA4B-2528E15C1E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服务用例</a:t>
            </a:r>
            <a:r>
              <a:rPr lang="en-US" altLang="zh-CN" dirty="0"/>
              <a:t>-</a:t>
            </a:r>
            <a:r>
              <a:rPr lang="zh-CN" altLang="en-US" dirty="0"/>
              <a:t>商户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65153B-C910-4D71-82E5-AADA0BDCFE4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643288" y="1444430"/>
            <a:ext cx="4817745" cy="37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693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查询服务商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0B4526-5414-4CC5-8AA0-187D90E92D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9301"/>
            <a:ext cx="8563313" cy="566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641DF-F658-4172-817F-7B532374C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售后用例</a:t>
            </a:r>
            <a:r>
              <a:rPr lang="en-US" altLang="zh-CN" dirty="0"/>
              <a:t>-</a:t>
            </a:r>
            <a:r>
              <a:rPr lang="zh-CN" altLang="en-US" dirty="0"/>
              <a:t>顾客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F6BB61-5C82-4EF1-9444-35216A42AAF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04138" y="1345247"/>
            <a:ext cx="4396105" cy="416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58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设定服务商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36A2D-9CF7-4A9D-A233-F0696B073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25657"/>
            <a:ext cx="9878937" cy="5403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暂停服务商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E61AE-0778-4527-934B-6AFF99F84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9819"/>
            <a:ext cx="9190570" cy="536968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服务用例分析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商户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取消服务商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D845353-B79B-403D-B3F5-8F1BD8C5C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5857"/>
            <a:ext cx="8874047" cy="5177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0705" y="304165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>
                <a:ea typeface="+mn-ea"/>
                <a:cs typeface="+mn-ea"/>
              </a:rPr>
              <a:t>业务流程图</a:t>
            </a:r>
            <a:r>
              <a:rPr lang="en-US" altLang="zh-CN">
                <a:ea typeface="+mn-ea"/>
                <a:cs typeface="+mn-ea"/>
              </a:rPr>
              <a:t> - </a:t>
            </a:r>
            <a:r>
              <a:rPr lang="zh-CN" altLang="en-US">
                <a:ea typeface="+mn-ea"/>
                <a:cs typeface="+mn-ea"/>
              </a:rPr>
              <a:t>服务业务流程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59E8FF-423B-4B40-892B-7FAB21B6B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968" y="837674"/>
            <a:ext cx="6494707" cy="59086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ea typeface="+mn-ea"/>
                <a:cs typeface="+mn-ea"/>
              </a:rPr>
              <a:t>服务领域模型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9C5A4B-4D18-49A0-BA94-33023690B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06284"/>
            <a:ext cx="7035810" cy="57700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02888" y="1390309"/>
            <a:ext cx="3095625" cy="1136015"/>
          </a:xfrm>
          <a:prstGeom prst="rect">
            <a:avLst/>
          </a:prstGeom>
        </p:spPr>
        <p:txBody>
          <a:bodyPr wrap="none" lIns="121917" tIns="60958" rIns="121917" bIns="60958">
            <a:spAutoFit/>
          </a:bodyPr>
          <a:lstStyle/>
          <a:p>
            <a:pPr algn="ctr"/>
            <a:r>
              <a:rPr lang="en-US" altLang="zh-CN" sz="6600">
                <a:solidFill>
                  <a:schemeClr val="tx2"/>
                </a:solidFill>
                <a:latin typeface="Impact" panose="020B0806030902050204" pitchFamily="34" charset="0"/>
              </a:rPr>
              <a:t>PART  03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19815" y="2347753"/>
            <a:ext cx="1461770" cy="859155"/>
          </a:xfrm>
          <a:prstGeom prst="rect">
            <a:avLst/>
          </a:prstGeom>
          <a:noFill/>
        </p:spPr>
        <p:txBody>
          <a:bodyPr wrap="none" lIns="121917" tIns="60958" rIns="121917" bIns="60958" rtlCol="0">
            <a:spAutoFit/>
          </a:bodyPr>
          <a:lstStyle/>
          <a:p>
            <a:pPr algn="ctr"/>
            <a:r>
              <a:rPr lang="zh-CN" altLang="en-US" sz="48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3791804" y="3278336"/>
            <a:ext cx="4818730" cy="5835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customer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3890589" y="3158420"/>
            <a:ext cx="472022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94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50"/>
                            </p:stCondLst>
                            <p:childTnLst>
                              <p:par>
                                <p:cTn id="1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5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85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>
                <a:cs typeface="+mn-ea"/>
              </a:rPr>
              <a:t>用例图</a:t>
            </a:r>
            <a:endParaRPr lang="zh-CN" altLang="en-US"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A82507-C324-451E-898C-D6C964E4F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723" y="527879"/>
            <a:ext cx="6319811" cy="5802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>
                <a:cs typeface="+mn-ea"/>
              </a:rPr>
              <a:t>用例图</a:t>
            </a:r>
            <a:endParaRPr lang="zh-CN" altLang="en-US">
              <a:ea typeface="+mn-ea"/>
              <a:cs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61505" y="1762760"/>
            <a:ext cx="4310380" cy="36722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E8EF97-8A2F-4A64-A251-A4AB2333C4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707" y="1813319"/>
            <a:ext cx="5909131" cy="37316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注册账号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F2F235-C2C5-4513-A5E6-841FA0AB8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4447"/>
            <a:ext cx="7812454" cy="57790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顾客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变更账号密码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7F72BF-5DAC-45F0-978F-8E27D1982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2770"/>
            <a:ext cx="8351984" cy="55466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</a:t>
            </a:r>
            <a:r>
              <a:rPr lang="en-US" altLang="zh-CN" dirty="0">
                <a:cs typeface="+mn-ea"/>
                <a:sym typeface="+mn-ea"/>
              </a:rPr>
              <a:t>- </a:t>
            </a:r>
            <a:r>
              <a:rPr lang="zh-CN" altLang="en-US" dirty="0">
                <a:cs typeface="+mn-ea"/>
                <a:sym typeface="+mn-ea"/>
              </a:rPr>
              <a:t>顾客 </a:t>
            </a:r>
            <a:r>
              <a:rPr lang="en-US" altLang="zh-CN" dirty="0">
                <a:cs typeface="+mn-ea"/>
                <a:sym typeface="+mn-ea"/>
              </a:rPr>
              <a:t>- </a:t>
            </a:r>
            <a:r>
              <a:rPr lang="zh-CN" altLang="en-US" dirty="0">
                <a:cs typeface="+mn-ea"/>
                <a:sym typeface="+mn-ea"/>
              </a:rPr>
              <a:t>提交售后申请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5E176EB-B025-4E62-941B-6581D59AA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837674"/>
            <a:ext cx="9115108" cy="58721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开通</a:t>
            </a:r>
            <a:r>
              <a:rPr lang="en-US" altLang="zh-CN" dirty="0">
                <a:cs typeface="+mn-ea"/>
              </a:rPr>
              <a:t>VIP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EAA947-CC96-4BA5-8182-9A5D3D6F2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06047"/>
            <a:ext cx="9015822" cy="4947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续费</a:t>
            </a:r>
            <a:r>
              <a:rPr lang="en-US" altLang="zh-CN" dirty="0">
                <a:cs typeface="+mn-ea"/>
              </a:rPr>
              <a:t>VIP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6832FB-64C3-4FCA-B0C9-5D37B912E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4740"/>
            <a:ext cx="9970154" cy="51002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查看收货地址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0D718D-F80A-456C-95E2-72B44D18F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60" y="999786"/>
            <a:ext cx="11136279" cy="48584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修改收货地址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F38DEB-6A3A-4319-AE0C-C88F4FE20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1573"/>
            <a:ext cx="10340900" cy="5289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新增收货地址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580DD1-AE9F-4400-8C69-B565CC22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808" y="1014075"/>
            <a:ext cx="11174384" cy="48298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删除收货地址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69E1A9-621D-4212-912D-C7D873FDD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99232"/>
            <a:ext cx="10428453" cy="53213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</a:t>
            </a:r>
            <a:r>
              <a:rPr lang="zh-CN" altLang="en-US" sz="3200" b="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增加商品至购物车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28700A-16CE-4F92-8C30-34A2B7D0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11031"/>
            <a:ext cx="9415505" cy="55428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删除购物车中的商品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FF9085F-5816-4112-879D-B19941814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94938"/>
            <a:ext cx="9304506" cy="54382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查看购物车中的商品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2CEFB9-C238-4F67-9737-E7BC3770E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63883"/>
            <a:ext cx="10082622" cy="4765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顾客用例分析</a:t>
            </a:r>
            <a:r>
              <a:rPr lang="en-US" altLang="zh-CN" dirty="0">
                <a:cs typeface="+mn-ea"/>
              </a:rPr>
              <a:t> – </a:t>
            </a:r>
            <a:r>
              <a:rPr lang="zh-CN" altLang="en-US" dirty="0">
                <a:cs typeface="+mn-ea"/>
              </a:rPr>
              <a:t>修改购物车商品规格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FCD3A2-E179-4AC5-BB90-56DB1B27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65507"/>
            <a:ext cx="8577307" cy="53589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</a:t>
            </a:r>
            <a:r>
              <a:rPr lang="en-US" altLang="zh-CN" dirty="0">
                <a:cs typeface="+mn-ea"/>
                <a:sym typeface="+mn-ea"/>
              </a:rPr>
              <a:t>- </a:t>
            </a:r>
            <a:r>
              <a:rPr lang="zh-CN" altLang="en-US" dirty="0">
                <a:cs typeface="+mn-ea"/>
                <a:sym typeface="+mn-ea"/>
              </a:rPr>
              <a:t>顾客 </a:t>
            </a:r>
            <a:r>
              <a:rPr lang="en-US" altLang="zh-CN" dirty="0">
                <a:cs typeface="+mn-ea"/>
                <a:sym typeface="+mn-ea"/>
              </a:rPr>
              <a:t>– </a:t>
            </a:r>
            <a:r>
              <a:rPr lang="zh-CN" altLang="en-US" dirty="0">
                <a:cs typeface="+mn-ea"/>
                <a:sym typeface="+mn-ea"/>
              </a:rPr>
              <a:t>申请售后仲裁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97E535C-0AD7-402F-BC24-B892EC4361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261" y="956968"/>
            <a:ext cx="9484938" cy="57193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88AA30-005D-46C0-95D5-25C3C4837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顾客用例分析 </a:t>
            </a:r>
            <a:r>
              <a:rPr lang="en-US" altLang="zh-CN" dirty="0"/>
              <a:t>– </a:t>
            </a:r>
            <a:r>
              <a:rPr lang="zh-CN" altLang="en-US" dirty="0"/>
              <a:t>修改个人信息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3257FA-4338-4E1D-83F0-B0B6F20A4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57" y="1430216"/>
            <a:ext cx="11245885" cy="487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9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0705" y="304165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>
                <a:ea typeface="+mn-ea"/>
                <a:cs typeface="+mn-ea"/>
              </a:rPr>
              <a:t>业务流程图</a:t>
            </a:r>
            <a:r>
              <a:rPr lang="en-US" altLang="zh-CN">
                <a:ea typeface="+mn-ea"/>
                <a:cs typeface="+mn-ea"/>
              </a:rPr>
              <a:t>1 - </a:t>
            </a:r>
            <a:r>
              <a:rPr lang="zh-CN" altLang="en-US">
                <a:ea typeface="+mn-ea"/>
                <a:cs typeface="+mn-ea"/>
              </a:rPr>
              <a:t>顾客管理个人信息流程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406D3F-5A6B-46C7-9A7C-D010DDD1D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093" y="837674"/>
            <a:ext cx="6663336" cy="591698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>
          <a:xfrm>
            <a:off x="560705" y="304165"/>
            <a:ext cx="10515600" cy="533509"/>
          </a:xfrm>
        </p:spPr>
        <p:txBody>
          <a:bodyPr>
            <a:normAutofit/>
          </a:bodyPr>
          <a:lstStyle/>
          <a:p>
            <a:pPr algn="l"/>
            <a:r>
              <a:rPr lang="zh-CN" altLang="en-US">
                <a:ea typeface="+mn-ea"/>
                <a:cs typeface="+mn-ea"/>
              </a:rPr>
              <a:t>业务流程图</a:t>
            </a:r>
            <a:r>
              <a:rPr lang="en-US" altLang="zh-CN">
                <a:ea typeface="+mn-ea"/>
                <a:cs typeface="+mn-ea"/>
              </a:rPr>
              <a:t>2 - </a:t>
            </a:r>
            <a:r>
              <a:rPr lang="zh-CN" altLang="en-US">
                <a:ea typeface="+mn-ea"/>
                <a:cs typeface="+mn-ea"/>
              </a:rPr>
              <a:t>顾客购物车管理流程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8CCE1A-3A35-4CFD-9B84-D106798992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5215" y="837674"/>
            <a:ext cx="4656108" cy="5891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>
                <a:ea typeface="+mn-ea"/>
                <a:cs typeface="+mn-ea"/>
              </a:rPr>
              <a:t>领域模型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BAFC43-E598-4E54-9C58-398A2D3BA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71942"/>
            <a:ext cx="6449322" cy="51497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868904" y="2634506"/>
            <a:ext cx="65836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>
                <a:solidFill>
                  <a:schemeClr val="tx2"/>
                </a:solidFill>
                <a:latin typeface="方正尚酷简体" panose="03000509000000000000" pitchFamily="65" charset="-122"/>
                <a:ea typeface="方正尚酷简体" panose="03000509000000000000" pitchFamily="65" charset="-122"/>
              </a:rPr>
              <a:t>欢迎批评指正！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780118" y="5259089"/>
            <a:ext cx="2241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spc="3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2023.10.16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104235" y="4076837"/>
            <a:ext cx="7348477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spc="3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3-1 做大做强小组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8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</a:t>
            </a:r>
            <a:r>
              <a:rPr lang="en-US" altLang="zh-CN" dirty="0">
                <a:cs typeface="+mn-ea"/>
                <a:sym typeface="+mn-ea"/>
              </a:rPr>
              <a:t>- </a:t>
            </a:r>
            <a:r>
              <a:rPr lang="zh-CN" altLang="en-US" dirty="0">
                <a:cs typeface="+mn-ea"/>
                <a:sym typeface="+mn-ea"/>
              </a:rPr>
              <a:t>顾客 </a:t>
            </a:r>
            <a:r>
              <a:rPr lang="en-US" altLang="zh-CN" dirty="0">
                <a:cs typeface="+mn-ea"/>
                <a:sym typeface="+mn-ea"/>
              </a:rPr>
              <a:t>– </a:t>
            </a:r>
            <a:r>
              <a:rPr lang="zh-CN" altLang="en-US" dirty="0">
                <a:cs typeface="+mn-ea"/>
                <a:sym typeface="+mn-ea"/>
              </a:rPr>
              <a:t>取消售后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F1218D-BF5F-4496-8717-07007FF27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985" y="1052733"/>
            <a:ext cx="9041856" cy="48553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- </a:t>
            </a:r>
            <a:r>
              <a:rPr lang="zh-CN" altLang="en-US" dirty="0">
                <a:cs typeface="+mn-ea"/>
              </a:rPr>
              <a:t>顾客 </a:t>
            </a:r>
            <a:r>
              <a:rPr lang="en-US" altLang="zh-CN" dirty="0">
                <a:cs typeface="+mn-ea"/>
              </a:rPr>
              <a:t>– </a:t>
            </a:r>
            <a:r>
              <a:rPr lang="zh-CN" altLang="en-US" dirty="0">
                <a:cs typeface="+mn-ea"/>
              </a:rPr>
              <a:t>查询售后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05DD92-E360-4DB8-8BA6-6A9BA508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884"/>
            <a:ext cx="9702742" cy="5195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dirty="0">
                <a:cs typeface="+mn-ea"/>
              </a:rPr>
              <a:t>售后用例分析</a:t>
            </a:r>
            <a:r>
              <a:rPr lang="en-US" altLang="zh-CN" dirty="0">
                <a:cs typeface="+mn-ea"/>
              </a:rPr>
              <a:t> </a:t>
            </a:r>
            <a:r>
              <a:rPr lang="en-US" altLang="zh-CN" dirty="0">
                <a:cs typeface="+mn-ea"/>
                <a:sym typeface="+mn-ea"/>
              </a:rPr>
              <a:t>- </a:t>
            </a:r>
            <a:r>
              <a:rPr lang="zh-CN" altLang="en-US" dirty="0">
                <a:cs typeface="+mn-ea"/>
                <a:sym typeface="+mn-ea"/>
              </a:rPr>
              <a:t>顾客 </a:t>
            </a:r>
            <a:r>
              <a:rPr lang="en-US" altLang="zh-CN" dirty="0">
                <a:cs typeface="+mn-ea"/>
                <a:sym typeface="+mn-ea"/>
              </a:rPr>
              <a:t>– </a:t>
            </a:r>
            <a:r>
              <a:rPr lang="zh-CN" altLang="en-US" dirty="0">
                <a:cs typeface="+mn-ea"/>
                <a:sym typeface="+mn-ea"/>
              </a:rPr>
              <a:t>查询仲裁</a:t>
            </a:r>
            <a:endParaRPr lang="en-US" altLang="zh-CN" dirty="0">
              <a:ea typeface="+mn-ea"/>
              <a:cs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092C6-045A-4DEB-8164-4151BDE9D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7684"/>
            <a:ext cx="10436902" cy="4754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3DFE4-328D-4BBB-B637-F34EA07E8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售后用例</a:t>
            </a:r>
            <a:r>
              <a:rPr lang="en-US" altLang="zh-CN" dirty="0"/>
              <a:t>-</a:t>
            </a:r>
            <a:r>
              <a:rPr lang="zh-CN" altLang="en-US" dirty="0"/>
              <a:t>商户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7F8F7F-B770-4FF8-B5E4-848027BBE0B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822065" y="1359217"/>
            <a:ext cx="4255135" cy="413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73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2.0.50727.5485"/>
  <p:tag name="AS_OS" val="Microsoft Windows NT 6.1.7601 Service Pack 1"/>
  <p:tag name="AS_RELEASE_DATE" val="2018.04.09"/>
  <p:tag name="AS_TITLE" val="Aspose.Slides for .NET 2.0"/>
  <p:tag name="AS_VERSION" val="18.4"/>
  <p:tag name="COMMONDATA" val="eyJoZGlkIjoiMzMwMTc3ZDNjMGU4MDZiNzk3ZDMwODE3ZjVkZDYwYTE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自定义 2311">
      <a:dk1>
        <a:sysClr val="windowText" lastClr="000000"/>
      </a:dk1>
      <a:lt1>
        <a:sysClr val="window" lastClr="FFFFFF"/>
      </a:lt1>
      <a:dk2>
        <a:srgbClr val="4D77A9"/>
      </a:dk2>
      <a:lt2>
        <a:srgbClr val="7E9FCC"/>
      </a:lt2>
      <a:accent1>
        <a:srgbClr val="7E9FCC"/>
      </a:accent1>
      <a:accent2>
        <a:srgbClr val="4D77A9"/>
      </a:accent2>
      <a:accent3>
        <a:srgbClr val="7E9FCC"/>
      </a:accent3>
      <a:accent4>
        <a:srgbClr val="4D77A9"/>
      </a:accent4>
      <a:accent5>
        <a:srgbClr val="7E9FCC"/>
      </a:accent5>
      <a:accent6>
        <a:srgbClr val="4D77A9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403</Words>
  <Application>Microsoft Office PowerPoint</Application>
  <PresentationFormat>宽屏</PresentationFormat>
  <Paragraphs>65</Paragraphs>
  <Slides>54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54</vt:i4>
      </vt:variant>
    </vt:vector>
  </HeadingPairs>
  <TitlesOfParts>
    <vt:vector size="62" baseType="lpstr">
      <vt:lpstr>等线</vt:lpstr>
      <vt:lpstr>方正尚酷简体</vt:lpstr>
      <vt:lpstr>微软雅黑</vt:lpstr>
      <vt:lpstr>Arial</vt:lpstr>
      <vt:lpstr>Arial Black</vt:lpstr>
      <vt:lpstr>Calibri</vt:lpstr>
      <vt:lpstr>Impact</vt:lpstr>
      <vt:lpstr>Office 主题</vt:lpstr>
      <vt:lpstr>PowerPoint 演示文稿</vt:lpstr>
      <vt:lpstr>PowerPoint 演示文稿</vt:lpstr>
      <vt:lpstr>售后用例-顾客</vt:lpstr>
      <vt:lpstr>售后用例分析 - 顾客 - 提交售后申请</vt:lpstr>
      <vt:lpstr>售后用例分析 - 顾客 – 申请售后仲裁</vt:lpstr>
      <vt:lpstr>售后用例分析 - 顾客 – 取消售后</vt:lpstr>
      <vt:lpstr>售后用例分析 - 顾客 – 查询售后</vt:lpstr>
      <vt:lpstr>售后用例分析 - 顾客 – 查询仲裁</vt:lpstr>
      <vt:lpstr>售后用例-商户</vt:lpstr>
      <vt:lpstr>售后用例分析 - 商户 – 审核售后</vt:lpstr>
      <vt:lpstr>售后用例分析 - 商户 – 取消售后</vt:lpstr>
      <vt:lpstr>售后用例分析 - 商户 – 查询售后</vt:lpstr>
      <vt:lpstr>售后用例分析 - 商户 – 应诉仲裁</vt:lpstr>
      <vt:lpstr>售后用例分析 - 商户 – 查询仲裁</vt:lpstr>
      <vt:lpstr>售后用例 - 平台管理员</vt:lpstr>
      <vt:lpstr>售后用例分析 - 平台管理员 – 售后仲裁</vt:lpstr>
      <vt:lpstr>售后用例分析 - 平台管理员 – 查询仲裁</vt:lpstr>
      <vt:lpstr>业务流程图 - 售后服务流程</vt:lpstr>
      <vt:lpstr>业务流程图 - 售后纠纷流程</vt:lpstr>
      <vt:lpstr>售后领域模型</vt:lpstr>
      <vt:lpstr>PowerPoint 演示文稿</vt:lpstr>
      <vt:lpstr>服务用例-服务商</vt:lpstr>
      <vt:lpstr>服务用例分析 - 服务商 – 接收服务单</vt:lpstr>
      <vt:lpstr>服务用例分析 - 服务商 – 撤销服务单</vt:lpstr>
      <vt:lpstr>服务用例分析 - 服务商 - 完成服务单</vt:lpstr>
      <vt:lpstr>服务用例分析 - 服务商 – 查看服务单详情</vt:lpstr>
      <vt:lpstr>服务用例分析 - 服务商 – 查询服务单</vt:lpstr>
      <vt:lpstr>服务用例-商户</vt:lpstr>
      <vt:lpstr>服务用例分析 - 商户 – 查询服务商</vt:lpstr>
      <vt:lpstr>服务用例分析 - 商户 – 设定服务商</vt:lpstr>
      <vt:lpstr>服务用例分析 - 商户 – 暂停服务商</vt:lpstr>
      <vt:lpstr>服务用例分析 - 商户 – 取消服务商</vt:lpstr>
      <vt:lpstr>业务流程图 - 服务业务流程</vt:lpstr>
      <vt:lpstr>服务领域模型</vt:lpstr>
      <vt:lpstr>PowerPoint 演示文稿</vt:lpstr>
      <vt:lpstr>用例图</vt:lpstr>
      <vt:lpstr>用例图</vt:lpstr>
      <vt:lpstr>顾客用例分析 – 注册账号</vt:lpstr>
      <vt:lpstr>用例分析 - 顾客 – 变更账号密码</vt:lpstr>
      <vt:lpstr>顾客用例分析 – 开通VIP</vt:lpstr>
      <vt:lpstr>顾客用例分析 – 续费VIP</vt:lpstr>
      <vt:lpstr>顾客用例分析 – 查看收货地址</vt:lpstr>
      <vt:lpstr>顾客用例分析 – 修改收货地址</vt:lpstr>
      <vt:lpstr>顾客用例分析 – 新增收货地址</vt:lpstr>
      <vt:lpstr>顾客用例分析 – 删除收货地址</vt:lpstr>
      <vt:lpstr>顾客用例分析 –增加商品至购物车</vt:lpstr>
      <vt:lpstr>顾客用例分析 – 删除购物车中的商品</vt:lpstr>
      <vt:lpstr>顾客用例分析 – 查看购物车中的商品</vt:lpstr>
      <vt:lpstr>顾客用例分析 – 修改购物车商品规格</vt:lpstr>
      <vt:lpstr>顾客用例分析 – 修改个人信息</vt:lpstr>
      <vt:lpstr>业务流程图1 - 顾客管理个人信息流程</vt:lpstr>
      <vt:lpstr>业务流程图2 - 顾客购物车管理流程</vt:lpstr>
      <vt:lpstr>领域模型</vt:lpstr>
      <vt:lpstr>PowerPoint 演示文稿</vt:lpstr>
    </vt:vector>
  </TitlesOfParts>
  <Manager>风云办公</Manager>
  <Company>上海剑姬网络科技有限公司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风云办公PPT模板</dc:title>
  <dc:creator>风云办公</dc:creator>
  <cp:keywords>风云办公</cp:keywords>
  <dc:description>风云办公 http://www.ppt118.com</dc:description>
  <cp:lastModifiedBy>Zeyu Zuo</cp:lastModifiedBy>
  <cp:revision>68</cp:revision>
  <dcterms:created xsi:type="dcterms:W3CDTF">2015-05-05T08:02:00Z</dcterms:created>
  <dcterms:modified xsi:type="dcterms:W3CDTF">2023-10-18T05:10:39Z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3D92FFEAF0244DFCAE47498224F6B0BD_13</vt:lpwstr>
  </property>
  <property fmtid="{D5CDD505-2E9C-101B-9397-08002B2CF9AE}" pid="3" name="KSOProductBuildVer">
    <vt:lpwstr>2052-12.1.0.15712</vt:lpwstr>
  </property>
</Properties>
</file>